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75" r:id="rId3"/>
    <p:sldId id="276" r:id="rId4"/>
    <p:sldId id="277" r:id="rId5"/>
    <p:sldId id="278" r:id="rId6"/>
    <p:sldId id="279" r:id="rId7"/>
    <p:sldId id="282" r:id="rId8"/>
    <p:sldId id="267" r:id="rId9"/>
    <p:sldId id="268" r:id="rId10"/>
    <p:sldId id="257" r:id="rId11"/>
    <p:sldId id="258" r:id="rId12"/>
    <p:sldId id="270" r:id="rId13"/>
    <p:sldId id="259" r:id="rId14"/>
    <p:sldId id="273" r:id="rId15"/>
    <p:sldId id="281" r:id="rId16"/>
    <p:sldId id="260" r:id="rId17"/>
    <p:sldId id="280" r:id="rId18"/>
    <p:sldId id="261" r:id="rId19"/>
    <p:sldId id="262" r:id="rId20"/>
    <p:sldId id="263" r:id="rId21"/>
    <p:sldId id="264" r:id="rId22"/>
    <p:sldId id="265" r:id="rId23"/>
    <p:sldId id="266" r:id="rId24"/>
    <p:sldId id="283" r:id="rId25"/>
    <p:sldId id="284" r:id="rId26"/>
    <p:sldId id="285" r:id="rId27"/>
    <p:sldId id="286"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42"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59420CC-2F0F-437D-8972-A75F6E3FE664}" type="datetimeFigureOut">
              <a:rPr lang="en-US" smtClean="0"/>
              <a:t>6/6/2017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BC75A49-908D-404E-92C7-15CE04969041}"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815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420CC-2F0F-437D-8972-A75F6E3FE664}"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75A49-908D-404E-92C7-15CE04969041}" type="slidenum">
              <a:rPr lang="en-US" smtClean="0"/>
              <a:t>‹#›</a:t>
            </a:fld>
            <a:endParaRPr lang="en-US"/>
          </a:p>
        </p:txBody>
      </p:sp>
    </p:spTree>
    <p:extLst>
      <p:ext uri="{BB962C8B-B14F-4D97-AF65-F5344CB8AC3E}">
        <p14:creationId xmlns:p14="http://schemas.microsoft.com/office/powerpoint/2010/main" val="140860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420CC-2F0F-437D-8972-A75F6E3FE664}"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75A49-908D-404E-92C7-15CE04969041}" type="slidenum">
              <a:rPr lang="en-US" smtClean="0"/>
              <a:t>‹#›</a:t>
            </a:fld>
            <a:endParaRPr lang="en-US"/>
          </a:p>
        </p:txBody>
      </p:sp>
    </p:spTree>
    <p:extLst>
      <p:ext uri="{BB962C8B-B14F-4D97-AF65-F5344CB8AC3E}">
        <p14:creationId xmlns:p14="http://schemas.microsoft.com/office/powerpoint/2010/main" val="13342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420CC-2F0F-437D-8972-A75F6E3FE664}"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75A49-908D-404E-92C7-15CE04969041}" type="slidenum">
              <a:rPr lang="en-US" smtClean="0"/>
              <a:t>‹#›</a:t>
            </a:fld>
            <a:endParaRPr lang="en-US"/>
          </a:p>
        </p:txBody>
      </p:sp>
    </p:spTree>
    <p:extLst>
      <p:ext uri="{BB962C8B-B14F-4D97-AF65-F5344CB8AC3E}">
        <p14:creationId xmlns:p14="http://schemas.microsoft.com/office/powerpoint/2010/main" val="236036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59420CC-2F0F-437D-8972-A75F6E3FE664}" type="datetimeFigureOut">
              <a:rPr lang="en-US" smtClean="0"/>
              <a:t>6/6/2017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BC75A49-908D-404E-92C7-15CE04969041}"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5997248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420CC-2F0F-437D-8972-A75F6E3FE664}"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75A49-908D-404E-92C7-15CE04969041}" type="slidenum">
              <a:rPr lang="en-US" smtClean="0"/>
              <a:t>‹#›</a:t>
            </a:fld>
            <a:endParaRPr lang="en-US"/>
          </a:p>
        </p:txBody>
      </p:sp>
    </p:spTree>
    <p:extLst>
      <p:ext uri="{BB962C8B-B14F-4D97-AF65-F5344CB8AC3E}">
        <p14:creationId xmlns:p14="http://schemas.microsoft.com/office/powerpoint/2010/main" val="5820371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420CC-2F0F-437D-8972-A75F6E3FE664}"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75A49-908D-404E-92C7-15CE04969041}" type="slidenum">
              <a:rPr lang="en-US" smtClean="0"/>
              <a:t>‹#›</a:t>
            </a:fld>
            <a:endParaRPr lang="en-US"/>
          </a:p>
        </p:txBody>
      </p:sp>
    </p:spTree>
    <p:extLst>
      <p:ext uri="{BB962C8B-B14F-4D97-AF65-F5344CB8AC3E}">
        <p14:creationId xmlns:p14="http://schemas.microsoft.com/office/powerpoint/2010/main" val="126211750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420CC-2F0F-437D-8972-A75F6E3FE664}" type="datetimeFigureOut">
              <a:rPr lang="en-US" smtClean="0"/>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75A49-908D-404E-92C7-15CE04969041}" type="slidenum">
              <a:rPr lang="en-US" smtClean="0"/>
              <a:t>‹#›</a:t>
            </a:fld>
            <a:endParaRPr lang="en-US"/>
          </a:p>
        </p:txBody>
      </p:sp>
    </p:spTree>
    <p:extLst>
      <p:ext uri="{BB962C8B-B14F-4D97-AF65-F5344CB8AC3E}">
        <p14:creationId xmlns:p14="http://schemas.microsoft.com/office/powerpoint/2010/main" val="194736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420CC-2F0F-437D-8972-A75F6E3FE664}" type="datetimeFigureOut">
              <a:rPr lang="en-US" smtClean="0"/>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75A49-908D-404E-92C7-15CE04969041}" type="slidenum">
              <a:rPr lang="en-US" smtClean="0"/>
              <a:t>‹#›</a:t>
            </a:fld>
            <a:endParaRPr lang="en-US"/>
          </a:p>
        </p:txBody>
      </p:sp>
    </p:spTree>
    <p:extLst>
      <p:ext uri="{BB962C8B-B14F-4D97-AF65-F5344CB8AC3E}">
        <p14:creationId xmlns:p14="http://schemas.microsoft.com/office/powerpoint/2010/main" val="20623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F59420CC-2F0F-437D-8972-A75F6E3FE664}" type="datetimeFigureOut">
              <a:rPr lang="en-US" smtClean="0"/>
              <a:t>6/6/2017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EBC75A49-908D-404E-92C7-15CE04969041}"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425953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F59420CC-2F0F-437D-8972-A75F6E3FE664}" type="datetimeFigureOut">
              <a:rPr lang="en-US" smtClean="0"/>
              <a:t>6/6/2017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EBC75A49-908D-404E-92C7-15CE04969041}" type="slidenum">
              <a:rPr lang="en-US" smtClean="0"/>
              <a:t>‹#›</a:t>
            </a:fld>
            <a:endParaRPr lang="en-US"/>
          </a:p>
        </p:txBody>
      </p:sp>
    </p:spTree>
    <p:extLst>
      <p:ext uri="{BB962C8B-B14F-4D97-AF65-F5344CB8AC3E}">
        <p14:creationId xmlns:p14="http://schemas.microsoft.com/office/powerpoint/2010/main" val="232359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59420CC-2F0F-437D-8972-A75F6E3FE664}" type="datetimeFigureOut">
              <a:rPr lang="en-US" smtClean="0"/>
              <a:t>6/6/2017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BC75A49-908D-404E-92C7-15CE04969041}"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641566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Performance-Based Funding </a:t>
            </a:r>
            <a:endParaRPr lang="en-US" dirty="0"/>
          </a:p>
        </p:txBody>
      </p:sp>
      <p:sp>
        <p:nvSpPr>
          <p:cNvPr id="3" name="Subtitle 2"/>
          <p:cNvSpPr>
            <a:spLocks noGrp="1"/>
          </p:cNvSpPr>
          <p:nvPr>
            <p:ph type="subTitle" idx="1"/>
          </p:nvPr>
        </p:nvSpPr>
        <p:spPr/>
        <p:txBody>
          <a:bodyPr>
            <a:normAutofit fontScale="55000" lnSpcReduction="20000"/>
          </a:bodyPr>
          <a:lstStyle/>
          <a:p>
            <a:pPr algn="l"/>
            <a:r>
              <a:rPr lang="en-US" dirty="0" smtClean="0"/>
              <a:t>Presentation to IAL Workshop</a:t>
            </a:r>
          </a:p>
          <a:p>
            <a:pPr algn="l"/>
            <a:r>
              <a:rPr lang="en-US" dirty="0" smtClean="0"/>
              <a:t>June 2017</a:t>
            </a:r>
          </a:p>
          <a:p>
            <a:pPr algn="l"/>
            <a:r>
              <a:rPr lang="en-US" dirty="0" smtClean="0"/>
              <a:t>Joe Glover, university of </a:t>
            </a:r>
            <a:r>
              <a:rPr lang="en-US" dirty="0" err="1" smtClean="0"/>
              <a:t>florida</a:t>
            </a:r>
            <a:endParaRPr lang="en-US" dirty="0" smtClean="0"/>
          </a:p>
        </p:txBody>
      </p:sp>
    </p:spTree>
    <p:extLst>
      <p:ext uri="{BB962C8B-B14F-4D97-AF65-F5344CB8AC3E}">
        <p14:creationId xmlns:p14="http://schemas.microsoft.com/office/powerpoint/2010/main" val="3910352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Percent of Bachelor’s Graduates Enrolled or Employed ($25K+) </a:t>
            </a:r>
            <a:r>
              <a:rPr lang="en-US" sz="3600" i="1" dirty="0" smtClean="0"/>
              <a:t>in U.S One Year After Graduation</a:t>
            </a:r>
            <a:endParaRPr lang="en-US" sz="3600" i="1" dirty="0"/>
          </a:p>
        </p:txBody>
      </p:sp>
      <p:sp>
        <p:nvSpPr>
          <p:cNvPr id="3" name="Content Placeholder 2"/>
          <p:cNvSpPr>
            <a:spLocks noGrp="1"/>
          </p:cNvSpPr>
          <p:nvPr>
            <p:ph idx="1"/>
          </p:nvPr>
        </p:nvSpPr>
        <p:spPr/>
        <p:txBody>
          <a:bodyPr/>
          <a:lstStyle/>
          <a:p>
            <a:r>
              <a:rPr lang="en-US" dirty="0"/>
              <a:t>This metric is based on the percentage of a graduating class of bachelor’s degree recipients who are enrolled or employed (earning at least $25,000) somewhere in the United States. Students who do not have valid social security numbers and are not found enrolled are excluded. Note: This data now non-Florida employment data</a:t>
            </a:r>
            <a:r>
              <a:rPr lang="en-US" dirty="0" smtClean="0"/>
              <a:t>.</a:t>
            </a:r>
            <a:endParaRPr lang="en-US" dirty="0"/>
          </a:p>
        </p:txBody>
      </p:sp>
    </p:spTree>
    <p:extLst>
      <p:ext uri="{BB962C8B-B14F-4D97-AF65-F5344CB8AC3E}">
        <p14:creationId xmlns:p14="http://schemas.microsoft.com/office/powerpoint/2010/main" val="2581178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Median Wages of Bachelor’s Graduates Employed Full-time in FL </a:t>
            </a:r>
            <a:r>
              <a:rPr lang="en-US" sz="3600" dirty="0" smtClean="0"/>
              <a:t>one year after graduation</a:t>
            </a:r>
            <a:endParaRPr lang="en-US" sz="3600" dirty="0"/>
          </a:p>
        </p:txBody>
      </p:sp>
      <p:sp>
        <p:nvSpPr>
          <p:cNvPr id="3" name="Content Placeholder 2"/>
          <p:cNvSpPr>
            <a:spLocks noGrp="1"/>
          </p:cNvSpPr>
          <p:nvPr>
            <p:ph idx="1"/>
          </p:nvPr>
        </p:nvSpPr>
        <p:spPr/>
        <p:txBody>
          <a:bodyPr/>
          <a:lstStyle/>
          <a:p>
            <a:r>
              <a:rPr lang="en-US" dirty="0" smtClean="0"/>
              <a:t>This metric is based on annualized Unemployment Insurance (UI) wage data from the fourth fiscal quarter </a:t>
            </a:r>
            <a:r>
              <a:rPr lang="en-US" dirty="0"/>
              <a:t>after graduation for bachelor’s recipients. UI wage data does not include </a:t>
            </a:r>
            <a:r>
              <a:rPr lang="en-US" dirty="0" smtClean="0"/>
              <a:t>individuals </a:t>
            </a:r>
            <a:r>
              <a:rPr lang="en-US" dirty="0"/>
              <a:t>who are self-employed, employed out of state, employed by the military or federal government, those without a valid social security number, or making less than minimum wage. </a:t>
            </a:r>
            <a:endParaRPr lang="en-US" dirty="0" smtClean="0"/>
          </a:p>
        </p:txBody>
      </p:sp>
    </p:spTree>
    <p:extLst>
      <p:ext uri="{BB962C8B-B14F-4D97-AF65-F5344CB8AC3E}">
        <p14:creationId xmlns:p14="http://schemas.microsoft.com/office/powerpoint/2010/main" val="974350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 y="-1100138"/>
            <a:ext cx="12077700" cy="9058275"/>
          </a:xfrm>
          <a:prstGeom prst="rect">
            <a:avLst/>
          </a:prstGeom>
        </p:spPr>
      </p:pic>
    </p:spTree>
    <p:extLst>
      <p:ext uri="{BB962C8B-B14F-4D97-AF65-F5344CB8AC3E}">
        <p14:creationId xmlns:p14="http://schemas.microsoft.com/office/powerpoint/2010/main" val="2509911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Cost per Bachelor’s Degree	</a:t>
            </a:r>
            <a:endParaRPr lang="en-US" dirty="0"/>
          </a:p>
        </p:txBody>
      </p:sp>
      <p:sp>
        <p:nvSpPr>
          <p:cNvPr id="3" name="Content Placeholder 2"/>
          <p:cNvSpPr>
            <a:spLocks noGrp="1"/>
          </p:cNvSpPr>
          <p:nvPr>
            <p:ph idx="1"/>
          </p:nvPr>
        </p:nvSpPr>
        <p:spPr/>
        <p:txBody>
          <a:bodyPr/>
          <a:lstStyle/>
          <a:p>
            <a:r>
              <a:rPr lang="en-US" dirty="0" smtClean="0"/>
              <a:t>Recently changed by BOG to mean cost to the </a:t>
            </a:r>
            <a:r>
              <a:rPr lang="en-US" dirty="0" smtClean="0"/>
              <a:t>student</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062" y="4093029"/>
            <a:ext cx="2809875" cy="2664822"/>
          </a:xfrm>
          <a:prstGeom prst="rect">
            <a:avLst/>
          </a:prstGeom>
        </p:spPr>
      </p:pic>
    </p:spTree>
    <p:extLst>
      <p:ext uri="{BB962C8B-B14F-4D97-AF65-F5344CB8AC3E}">
        <p14:creationId xmlns:p14="http://schemas.microsoft.com/office/powerpoint/2010/main" val="312101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775" y="-1023938"/>
            <a:ext cx="11982450" cy="8905875"/>
          </a:xfrm>
          <a:prstGeom prst="rect">
            <a:avLst/>
          </a:prstGeom>
        </p:spPr>
      </p:pic>
    </p:spTree>
    <p:extLst>
      <p:ext uri="{BB962C8B-B14F-4D97-AF65-F5344CB8AC3E}">
        <p14:creationId xmlns:p14="http://schemas.microsoft.com/office/powerpoint/2010/main" val="2108142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5" y="-681038"/>
            <a:ext cx="11868150" cy="8220075"/>
          </a:xfrm>
          <a:prstGeom prst="rect">
            <a:avLst/>
          </a:prstGeom>
        </p:spPr>
      </p:pic>
    </p:spTree>
    <p:extLst>
      <p:ext uri="{BB962C8B-B14F-4D97-AF65-F5344CB8AC3E}">
        <p14:creationId xmlns:p14="http://schemas.microsoft.com/office/powerpoint/2010/main" val="3440040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Six Year FTIC Graduation Rate</a:t>
            </a:r>
            <a:endParaRPr lang="en-US" dirty="0"/>
          </a:p>
        </p:txBody>
      </p:sp>
      <p:sp>
        <p:nvSpPr>
          <p:cNvPr id="3" name="Content Placeholder 2"/>
          <p:cNvSpPr>
            <a:spLocks noGrp="1"/>
          </p:cNvSpPr>
          <p:nvPr>
            <p:ph idx="1"/>
          </p:nvPr>
        </p:nvSpPr>
        <p:spPr/>
        <p:txBody>
          <a:bodyPr/>
          <a:lstStyle/>
          <a:p>
            <a:r>
              <a:rPr lang="en-US" dirty="0"/>
              <a:t>This metric is based on the percentage of first-time-in-college (FTIC) students who started in the Fall (or summer continuing to Fall) term and had graduated from the same institution within six years. </a:t>
            </a: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4014651"/>
            <a:ext cx="2857500" cy="2760618"/>
          </a:xfrm>
          <a:prstGeom prst="rect">
            <a:avLst/>
          </a:prstGeom>
        </p:spPr>
      </p:pic>
    </p:spTree>
    <p:extLst>
      <p:ext uri="{BB962C8B-B14F-4D97-AF65-F5344CB8AC3E}">
        <p14:creationId xmlns:p14="http://schemas.microsoft.com/office/powerpoint/2010/main" val="2581853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861" y="-352967"/>
            <a:ext cx="11515411" cy="7515609"/>
          </a:xfrm>
          <a:prstGeom prst="rect">
            <a:avLst/>
          </a:prstGeom>
        </p:spPr>
      </p:pic>
    </p:spTree>
    <p:extLst>
      <p:ext uri="{BB962C8B-B14F-4D97-AF65-F5344CB8AC3E}">
        <p14:creationId xmlns:p14="http://schemas.microsoft.com/office/powerpoint/2010/main" val="1486763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Academic Progress Rate</a:t>
            </a:r>
            <a:endParaRPr lang="en-US" dirty="0"/>
          </a:p>
        </p:txBody>
      </p:sp>
      <p:sp>
        <p:nvSpPr>
          <p:cNvPr id="3" name="Content Placeholder 2"/>
          <p:cNvSpPr>
            <a:spLocks noGrp="1"/>
          </p:cNvSpPr>
          <p:nvPr>
            <p:ph idx="1"/>
          </p:nvPr>
        </p:nvSpPr>
        <p:spPr/>
        <p:txBody>
          <a:bodyPr/>
          <a:lstStyle/>
          <a:p>
            <a:r>
              <a:rPr lang="en-US" dirty="0"/>
              <a:t>This metric is based on the percentage of first-time-in-college (FTIC) students who started in the Fall (or summer continuing to Fall) term and were enrolled full-time in their first semester and were still enrolled in the same institution during the Fall term following their first year with had a grade point average (GPA) of at least 2.0 at the end of their first year (Fall, Spring, Summer). </a:t>
            </a:r>
            <a:endParaRPr lang="en-US" dirty="0" smtClean="0"/>
          </a:p>
        </p:txBody>
      </p:sp>
    </p:spTree>
    <p:extLst>
      <p:ext uri="{BB962C8B-B14F-4D97-AF65-F5344CB8AC3E}">
        <p14:creationId xmlns:p14="http://schemas.microsoft.com/office/powerpoint/2010/main" val="3461502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Bachelor’s Degrees within Programs of Strategic Emphasis</a:t>
            </a:r>
            <a:endParaRPr lang="en-US" dirty="0"/>
          </a:p>
        </p:txBody>
      </p:sp>
      <p:sp>
        <p:nvSpPr>
          <p:cNvPr id="3" name="Content Placeholder 2"/>
          <p:cNvSpPr>
            <a:spLocks noGrp="1"/>
          </p:cNvSpPr>
          <p:nvPr>
            <p:ph idx="1"/>
          </p:nvPr>
        </p:nvSpPr>
        <p:spPr/>
        <p:txBody>
          <a:bodyPr>
            <a:normAutofit/>
          </a:bodyPr>
          <a:lstStyle/>
          <a:p>
            <a:r>
              <a:rPr lang="en-US" sz="2400" dirty="0"/>
              <a:t>This metric is based on the number of baccalaureate degrees awarded within the programs designated by the Board of Governors as ‘Programs of Strategic Emphasis’. A student who has multiple majors in the subset of targeted Classification of Instruction Program codes will be counted twice (i.e., double-majors are included). </a:t>
            </a:r>
            <a:endParaRPr lang="en-US" sz="2400"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463" y="3910148"/>
            <a:ext cx="4084320" cy="2947851"/>
          </a:xfrm>
          <a:prstGeom prst="rect">
            <a:avLst/>
          </a:prstGeom>
        </p:spPr>
      </p:pic>
    </p:spTree>
    <p:extLst>
      <p:ext uri="{BB962C8B-B14F-4D97-AF65-F5344CB8AC3E}">
        <p14:creationId xmlns:p14="http://schemas.microsoft.com/office/powerpoint/2010/main" val="3072804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828836"/>
            <a:ext cx="6096000" cy="3693319"/>
          </a:xfrm>
          <a:prstGeom prst="rect">
            <a:avLst/>
          </a:prstGeom>
        </p:spPr>
        <p:txBody>
          <a:bodyPr>
            <a:spAutoFit/>
          </a:bodyPr>
          <a:lstStyle/>
          <a:p>
            <a:r>
              <a:rPr lang="en-US" sz="3600" dirty="0"/>
              <a:t>Every man has his own destiny: the only imperative is to follow it, to accept it, no matter where it leads him. </a:t>
            </a:r>
            <a:endParaRPr lang="en-US" sz="3600" dirty="0" smtClean="0"/>
          </a:p>
          <a:p>
            <a:endParaRPr lang="en-US" sz="3600" dirty="0"/>
          </a:p>
          <a:p>
            <a:r>
              <a:rPr lang="en-US" sz="3600" dirty="0" smtClean="0"/>
              <a:t>Henry </a:t>
            </a:r>
            <a:r>
              <a:rPr lang="en-US" sz="3600" dirty="0"/>
              <a:t>Miller</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087" y="261258"/>
            <a:ext cx="3171825" cy="2229393"/>
          </a:xfrm>
          <a:prstGeom prst="rect">
            <a:avLst/>
          </a:prstGeom>
        </p:spPr>
      </p:pic>
    </p:spTree>
    <p:extLst>
      <p:ext uri="{BB962C8B-B14F-4D97-AF65-F5344CB8AC3E}">
        <p14:creationId xmlns:p14="http://schemas.microsoft.com/office/powerpoint/2010/main" val="55609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University Access Rate</a:t>
            </a:r>
            <a:endParaRPr lang="en-US" dirty="0"/>
          </a:p>
        </p:txBody>
      </p:sp>
      <p:sp>
        <p:nvSpPr>
          <p:cNvPr id="3" name="Content Placeholder 2"/>
          <p:cNvSpPr>
            <a:spLocks noGrp="1"/>
          </p:cNvSpPr>
          <p:nvPr>
            <p:ph idx="1"/>
          </p:nvPr>
        </p:nvSpPr>
        <p:spPr/>
        <p:txBody>
          <a:bodyPr>
            <a:normAutofit/>
          </a:bodyPr>
          <a:lstStyle/>
          <a:p>
            <a:r>
              <a:rPr lang="en-US" sz="2400" dirty="0"/>
              <a:t>This metric is based the number of undergraduates, enrolled during the fall term, who received a Pell-grant during the fall term. Unclassified students, who are not eligible for Pell-grants, were excluded from this </a:t>
            </a:r>
            <a:r>
              <a:rPr lang="en-US" sz="2400" dirty="0" smtClean="0"/>
              <a:t>metric</a:t>
            </a:r>
          </a:p>
        </p:txBody>
      </p:sp>
    </p:spTree>
    <p:extLst>
      <p:ext uri="{BB962C8B-B14F-4D97-AF65-F5344CB8AC3E}">
        <p14:creationId xmlns:p14="http://schemas.microsoft.com/office/powerpoint/2010/main" val="294435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Graduate Degrees within Programs of Strategic Emphasis</a:t>
            </a:r>
            <a:endParaRPr lang="en-US" dirty="0"/>
          </a:p>
        </p:txBody>
      </p:sp>
      <p:sp>
        <p:nvSpPr>
          <p:cNvPr id="3" name="Content Placeholder 2"/>
          <p:cNvSpPr>
            <a:spLocks noGrp="1"/>
          </p:cNvSpPr>
          <p:nvPr>
            <p:ph idx="1"/>
          </p:nvPr>
        </p:nvSpPr>
        <p:spPr/>
        <p:txBody>
          <a:bodyPr>
            <a:normAutofit/>
          </a:bodyPr>
          <a:lstStyle/>
          <a:p>
            <a:r>
              <a:rPr lang="en-US" sz="2400" dirty="0"/>
              <a:t>This metric is based on the number of graduate degrees awarded within the programs designated by the Board of Governors as ‘Programs of Strategic Emphasis’. A student who has multiple majors in the subset of targeted Classification of Instruction Program codes will be counted twice (i.e., double-majors are included). </a:t>
            </a:r>
          </a:p>
        </p:txBody>
      </p:sp>
    </p:spTree>
    <p:extLst>
      <p:ext uri="{BB962C8B-B14F-4D97-AF65-F5344CB8AC3E}">
        <p14:creationId xmlns:p14="http://schemas.microsoft.com/office/powerpoint/2010/main" val="3372283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Number of Faculty Awards</a:t>
            </a:r>
            <a:endParaRPr lang="en-US" dirty="0"/>
          </a:p>
        </p:txBody>
      </p:sp>
      <p:sp>
        <p:nvSpPr>
          <p:cNvPr id="3" name="Content Placeholder 2"/>
          <p:cNvSpPr>
            <a:spLocks noGrp="1"/>
          </p:cNvSpPr>
          <p:nvPr>
            <p:ph idx="1"/>
          </p:nvPr>
        </p:nvSpPr>
        <p:spPr/>
        <p:txBody>
          <a:bodyPr>
            <a:normAutofit fontScale="92500"/>
          </a:bodyPr>
          <a:lstStyle/>
          <a:p>
            <a:r>
              <a:rPr lang="en-US" sz="2400" dirty="0"/>
              <a:t>B</a:t>
            </a:r>
            <a:r>
              <a:rPr lang="en-US" sz="2400" dirty="0" smtClean="0"/>
              <a:t>ased </a:t>
            </a:r>
            <a:r>
              <a:rPr lang="en-US" sz="2400" dirty="0"/>
              <a:t>on the number of </a:t>
            </a:r>
            <a:r>
              <a:rPr lang="en-US" sz="2400" dirty="0" smtClean="0"/>
              <a:t>faculty awards </a:t>
            </a:r>
            <a:r>
              <a:rPr lang="en-US" sz="2400" dirty="0"/>
              <a:t>in the arts, humanities, science, engineering and health fields as reported in the annual ‘Top American Research Universities’ report. </a:t>
            </a:r>
            <a:r>
              <a:rPr lang="en-US" sz="2400" dirty="0" smtClean="0"/>
              <a:t>Twenty three </a:t>
            </a:r>
            <a:r>
              <a:rPr lang="en-US" sz="2400" dirty="0"/>
              <a:t>of the most prominent awards are considered, including: Getty Scholars in Residence, Guggenheim Fellows, Howard Hughes Medical Institute Investigators, MacArthur Foundation Fellows, National Endowment for the Humanities (NEH) Fellows, National Medal of Science and National Medal of Technology, Robert Wood Johnson Policy Fellows, Sloan Research Fellows, Woodrow Wilson Fellows, to name a few awards.  Source: Center for Measuring University Performance, Annual Report of the Top American Research Universities (TARU</a:t>
            </a:r>
            <a:r>
              <a:rPr lang="en-US" sz="2400" dirty="0" smtClean="0"/>
              <a:t>).</a:t>
            </a:r>
            <a:endParaRPr lang="en-US" sz="2400" dirty="0" smtClean="0"/>
          </a:p>
        </p:txBody>
      </p:sp>
    </p:spTree>
    <p:extLst>
      <p:ext uri="{BB962C8B-B14F-4D97-AF65-F5344CB8AC3E}">
        <p14:creationId xmlns:p14="http://schemas.microsoft.com/office/powerpoint/2010/main" val="682824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Licenses and Options</a:t>
            </a:r>
            <a:endParaRPr lang="en-US" dirty="0"/>
          </a:p>
        </p:txBody>
      </p:sp>
      <p:sp>
        <p:nvSpPr>
          <p:cNvPr id="3" name="Content Placeholder 2"/>
          <p:cNvSpPr>
            <a:spLocks noGrp="1"/>
          </p:cNvSpPr>
          <p:nvPr>
            <p:ph idx="1"/>
          </p:nvPr>
        </p:nvSpPr>
        <p:spPr/>
        <p:txBody>
          <a:bodyPr>
            <a:normAutofit/>
          </a:bodyPr>
          <a:lstStyle/>
          <a:p>
            <a:r>
              <a:rPr lang="en-US" sz="2400" dirty="0" smtClean="0"/>
              <a:t>New metric 10 definition</a:t>
            </a:r>
          </a:p>
          <a:p>
            <a:r>
              <a:rPr lang="en-US" sz="2400" dirty="0" smtClean="0"/>
              <a:t>UF has ranked in top ten nationally for years</a:t>
            </a:r>
          </a:p>
          <a:p>
            <a:r>
              <a:rPr lang="en-US" sz="2400" dirty="0" smtClean="0"/>
              <a:t>In fiscal year 2015 (most recent data), UF ranked third in the nation for licenses and options executed(261) (behind the Minnesota system (268) and the University of Washington (337)).  </a:t>
            </a:r>
          </a:p>
        </p:txBody>
      </p:sp>
    </p:spTree>
    <p:extLst>
      <p:ext uri="{BB962C8B-B14F-4D97-AF65-F5344CB8AC3E}">
        <p14:creationId xmlns:p14="http://schemas.microsoft.com/office/powerpoint/2010/main" val="3706123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05342"/>
            <a:ext cx="6096000" cy="4247317"/>
          </a:xfrm>
          <a:prstGeom prst="rect">
            <a:avLst/>
          </a:prstGeom>
        </p:spPr>
        <p:txBody>
          <a:bodyPr>
            <a:spAutoFit/>
          </a:bodyPr>
          <a:lstStyle/>
          <a:p>
            <a:endParaRPr lang="en-US" dirty="0">
              <a:latin typeface="Arial" panose="020B0604020202020204" pitchFamily="34" charset="0"/>
            </a:endParaRPr>
          </a:p>
          <a:p>
            <a:pPr indent="-228600"/>
            <a:r>
              <a:rPr lang="en-US" dirty="0">
                <a:latin typeface="Arial" panose="020B0604020202020204" pitchFamily="34" charset="0"/>
              </a:rPr>
              <a:t>1.</a:t>
            </a:r>
            <a:r>
              <a:rPr lang="en-US" sz="800" dirty="0">
                <a:latin typeface="Times New Roman" panose="02020603050405020304" pitchFamily="18" charset="0"/>
              </a:rPr>
              <a:t>    </a:t>
            </a:r>
            <a:r>
              <a:rPr lang="en-US" dirty="0">
                <a:latin typeface="Arial" panose="020B0604020202020204" pitchFamily="34" charset="0"/>
              </a:rPr>
              <a:t>Each Board of Trustees should choose three metrics from the attached list of metrics. One of the three metrics can be the current metric. If there is not a metric on this list that the university has included in its institutional strategic plan then contact Board staff to discuss. The three metrics should be prioritized in order of preference.</a:t>
            </a:r>
            <a:endParaRPr lang="en-US" dirty="0"/>
          </a:p>
          <a:p>
            <a:pPr indent="-228600"/>
            <a:r>
              <a:rPr lang="en-US" dirty="0">
                <a:latin typeface="Arial" panose="020B0604020202020204" pitchFamily="34" charset="0"/>
              </a:rPr>
              <a:t>2.</a:t>
            </a:r>
            <a:r>
              <a:rPr lang="en-US" sz="800" dirty="0">
                <a:latin typeface="Times New Roman" panose="02020603050405020304" pitchFamily="18" charset="0"/>
              </a:rPr>
              <a:t>    </a:t>
            </a:r>
            <a:r>
              <a:rPr lang="en-US" dirty="0">
                <a:latin typeface="Arial" panose="020B0604020202020204" pitchFamily="34" charset="0"/>
              </a:rPr>
              <a:t>The Board of Trustees should propose benchmarks for excellence, on a scale of 1-10, for each of the three metrics. The excellence benchmarks should be established so that in the first year of implementation, the university will receive no more than seven (7) points.</a:t>
            </a:r>
            <a:endParaRPr lang="en-US" dirty="0"/>
          </a:p>
          <a:p>
            <a:pPr indent="-228600"/>
            <a:r>
              <a:rPr lang="en-US" dirty="0">
                <a:latin typeface="Arial" panose="020B0604020202020204" pitchFamily="34" charset="0"/>
              </a:rPr>
              <a:t>3.</a:t>
            </a:r>
            <a:r>
              <a:rPr lang="en-US" sz="800" dirty="0">
                <a:latin typeface="Times New Roman" panose="02020603050405020304" pitchFamily="18" charset="0"/>
              </a:rPr>
              <a:t>    </a:t>
            </a:r>
            <a:r>
              <a:rPr lang="en-US" dirty="0">
                <a:latin typeface="Arial" panose="020B0604020202020204" pitchFamily="34" charset="0"/>
              </a:rPr>
              <a:t>The Board of Trustees should propose benchmarks for improvement, on a scale of 1-10, for each of the three metrics.</a:t>
            </a:r>
            <a:endParaRPr lang="en-US"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0788" y="2682240"/>
            <a:ext cx="3161211" cy="4084320"/>
          </a:xfrm>
          <a:prstGeom prst="rect">
            <a:avLst/>
          </a:prstGeom>
        </p:spPr>
      </p:pic>
    </p:spTree>
    <p:extLst>
      <p:ext uri="{BB962C8B-B14F-4D97-AF65-F5344CB8AC3E}">
        <p14:creationId xmlns:p14="http://schemas.microsoft.com/office/powerpoint/2010/main" val="25553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56473"/>
            <a:ext cx="6096000" cy="3945054"/>
          </a:xfrm>
          <a:prstGeom prst="rect">
            <a:avLst/>
          </a:prstGeom>
        </p:spPr>
        <p:txBody>
          <a:bodyPr>
            <a:spAutoFit/>
          </a:bodyPr>
          <a:lstStyle/>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National Rankings for Universities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Freshman in Top 10% of Graduating High School Class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Professional Licensure &amp; Certification Exam Pass Rates Above Benchmarks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Percent of SUS courses bearing a “high-quality” rating in the Florida Virtual Campus online catalog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Average Time to Degree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Four-Year Graduation Rates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Six-Year Graduation Rates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Percent of Bachelor’s Degrees without Excess Hours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Bachelor’s Degrees Awarded Annually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Graduate Degrees Awarded Annually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5913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604655"/>
            <a:ext cx="6096000" cy="3648691"/>
          </a:xfrm>
          <a:prstGeom prst="rect">
            <a:avLst/>
          </a:prstGeom>
        </p:spPr>
        <p:txBody>
          <a:bodyPr>
            <a:spAutoFit/>
          </a:bodyPr>
          <a:lstStyle/>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Bachelor’s Degrees Awarded to African-American &amp; Hispanic Students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Number of Adult Undergraduates Enrolled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Percent of Undergraduate FTE in Online Courses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Number of Institutions with at least 30% of Fall Undergraduates Receiving a Pell Grant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Academic Progress Rate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Bachelor’s Degrees in Programs of Strategic Emphasis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Bachelor’s Degrees in STEM &amp; Health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Graduate Degrees in Programs of Strategic Emphasis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Graduate Degrees in STEM &amp; Health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Faculty Membership in National Academies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7788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160110"/>
            <a:ext cx="6096000" cy="4537781"/>
          </a:xfrm>
          <a:prstGeom prst="rect">
            <a:avLst/>
          </a:prstGeom>
        </p:spPr>
        <p:txBody>
          <a:bodyPr>
            <a:spAutoFit/>
          </a:bodyPr>
          <a:lstStyle/>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Faculty Awards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Percent of Undergraduate Seniors Assisting in Faculty Research or Percent of Undergraduates Engaged in Research</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Total R&amp;D Expenditures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Percent of R&amp;D Expenditures funded from External Sources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Number of Patents Awarded Annually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Number of Licenses and Options Executed Annually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Number of Start-Up Companies Created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Number of Universities with the Carnegie Foundation’s Community Engagement Classification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Book Antiqua" panose="02040602050305030304" pitchFamily="18" charset="0"/>
                <a:ea typeface="Arial Unicode MS"/>
                <a:cs typeface="Arial Unicode MS"/>
              </a:rPr>
              <a:t>Percentage of Baccalaureate Graduates Continuing Education or Employed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r>
              <a:rPr lang="en-US" dirty="0">
                <a:latin typeface="Book Antiqua" panose="02040602050305030304" pitchFamily="18" charset="0"/>
                <a:ea typeface="Arial Unicode MS"/>
                <a:cs typeface="Arial Unicode MS"/>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977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t="3378" b="3378"/>
          <a:stretch>
            <a:fillRect/>
          </a:stretch>
        </p:blipFill>
        <p:spPr>
          <a:prstGeom prst="rect">
            <a:avLst/>
          </a:prstGeom>
        </p:spPr>
      </p:pic>
      <p:sp>
        <p:nvSpPr>
          <p:cNvPr id="3" name="Title 2"/>
          <p:cNvSpPr>
            <a:spLocks noGrp="1"/>
          </p:cNvSpPr>
          <p:nvPr>
            <p:ph type="title"/>
          </p:nvPr>
        </p:nvSpPr>
        <p:spPr/>
        <p:txBody>
          <a:bodyPr/>
          <a:lstStyle/>
          <a:p>
            <a:r>
              <a:rPr lang="en-US" dirty="0" smtClean="0"/>
              <a:t>ALBERT EINSTEIN</a:t>
            </a:r>
            <a:endParaRPr lang="en-US" dirty="0"/>
          </a:p>
        </p:txBody>
      </p:sp>
      <p:sp>
        <p:nvSpPr>
          <p:cNvPr id="4" name="Text Placeholder 3"/>
          <p:cNvSpPr>
            <a:spLocks noGrp="1"/>
          </p:cNvSpPr>
          <p:nvPr>
            <p:ph type="body" sz="half" idx="2"/>
          </p:nvPr>
        </p:nvSpPr>
        <p:spPr/>
        <p:txBody>
          <a:bodyPr>
            <a:normAutofit/>
          </a:bodyPr>
          <a:lstStyle/>
          <a:p>
            <a:r>
              <a:rPr lang="en-US" sz="3200" dirty="0" smtClean="0"/>
              <a:t>“</a:t>
            </a:r>
            <a:r>
              <a:rPr lang="en-US" sz="3200" i="1" dirty="0"/>
              <a:t>Many of the things you can count, don't count. Many of the things you can't count really count</a:t>
            </a:r>
            <a:r>
              <a:rPr lang="en-US" sz="3200" dirty="0"/>
              <a:t>.”</a:t>
            </a:r>
          </a:p>
        </p:txBody>
      </p:sp>
    </p:spTree>
    <p:extLst>
      <p:ext uri="{BB962C8B-B14F-4D97-AF65-F5344CB8AC3E}">
        <p14:creationId xmlns:p14="http://schemas.microsoft.com/office/powerpoint/2010/main" val="1933797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0762" y="152400"/>
            <a:ext cx="7610475" cy="6553200"/>
          </a:xfrm>
          <a:prstGeom prst="rect">
            <a:avLst/>
          </a:prstGeom>
        </p:spPr>
      </p:pic>
    </p:spTree>
    <p:extLst>
      <p:ext uri="{BB962C8B-B14F-4D97-AF65-F5344CB8AC3E}">
        <p14:creationId xmlns:p14="http://schemas.microsoft.com/office/powerpoint/2010/main" val="557176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305342"/>
            <a:ext cx="6096000" cy="4247317"/>
          </a:xfrm>
          <a:prstGeom prst="rect">
            <a:avLst/>
          </a:prstGeom>
        </p:spPr>
        <p:txBody>
          <a:bodyPr>
            <a:spAutoFit/>
          </a:bodyPr>
          <a:lstStyle/>
          <a:p>
            <a:r>
              <a:rPr lang="en-US" dirty="0"/>
              <a:t>Thirty-two states—Arizona, Arkansas, Colorado, Florida, Illinois, Indiana, Kansas, Louisiana, Maine, Massachusetts, Michigan, Minnesota, Mississippi, Missouri, Montana, New Mexico, New York, Nevada, North Carolina, North Dakota, Ohio, Oklahoma, Oregon, Pennsylvania, South Dakota, Tennessee, Texas, Utah, Virginia, Washington, Wisconsin, and Wyoming—have a funding formula or policy in place to allocate a portion of funding based on performance indicators such as course completion, time to degree, transfer rates, the number of degrees awarded, or the number of low-income and minority graduates.  Five states—Connecticut, Georgia, Iowa, South Dakota, and Vermont—are currently transitioning to some type of performance funding, meaning the Legislature or governing board has approved a performance funding program and the details are currently being worked out</a:t>
            </a:r>
          </a:p>
        </p:txBody>
      </p:sp>
    </p:spTree>
    <p:extLst>
      <p:ext uri="{BB962C8B-B14F-4D97-AF65-F5344CB8AC3E}">
        <p14:creationId xmlns:p14="http://schemas.microsoft.com/office/powerpoint/2010/main" val="2102523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9325" y="1752600"/>
            <a:ext cx="7753350" cy="3352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7433" y="5017240"/>
            <a:ext cx="2857500" cy="18537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778" y="4937760"/>
            <a:ext cx="2342606" cy="1920239"/>
          </a:xfrm>
          <a:prstGeom prst="rect">
            <a:avLst/>
          </a:prstGeom>
        </p:spPr>
      </p:pic>
    </p:spTree>
    <p:extLst>
      <p:ext uri="{BB962C8B-B14F-4D97-AF65-F5344CB8AC3E}">
        <p14:creationId xmlns:p14="http://schemas.microsoft.com/office/powerpoint/2010/main" val="3211319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2662" y="2109787"/>
            <a:ext cx="7686675" cy="26384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5886" y="4624251"/>
            <a:ext cx="2325188" cy="22337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566" y="4624250"/>
            <a:ext cx="2534194" cy="2233749"/>
          </a:xfrm>
          <a:prstGeom prst="rect">
            <a:avLst/>
          </a:prstGeom>
        </p:spPr>
      </p:pic>
    </p:spTree>
    <p:extLst>
      <p:ext uri="{BB962C8B-B14F-4D97-AF65-F5344CB8AC3E}">
        <p14:creationId xmlns:p14="http://schemas.microsoft.com/office/powerpoint/2010/main" val="3602074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075" y="-161925"/>
            <a:ext cx="11753850" cy="71818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669" y="1"/>
            <a:ext cx="2759256" cy="15936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0754" y="3936274"/>
            <a:ext cx="2516776" cy="1767840"/>
          </a:xfrm>
          <a:prstGeom prst="rect">
            <a:avLst/>
          </a:prstGeom>
        </p:spPr>
      </p:pic>
    </p:spTree>
    <p:extLst>
      <p:ext uri="{BB962C8B-B14F-4D97-AF65-F5344CB8AC3E}">
        <p14:creationId xmlns:p14="http://schemas.microsoft.com/office/powerpoint/2010/main" val="275986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24539" y="-77215"/>
            <a:ext cx="6470374" cy="7067514"/>
          </a:xfrm>
          <a:prstGeom prst="rect">
            <a:avLst/>
          </a:prstGeom>
        </p:spPr>
      </p:pic>
    </p:spTree>
    <p:extLst>
      <p:ext uri="{BB962C8B-B14F-4D97-AF65-F5344CB8AC3E}">
        <p14:creationId xmlns:p14="http://schemas.microsoft.com/office/powerpoint/2010/main" val="1407776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1137" y="628650"/>
            <a:ext cx="9229725" cy="5600700"/>
          </a:xfrm>
          <a:prstGeom prst="rect">
            <a:avLst/>
          </a:prstGeom>
        </p:spPr>
      </p:pic>
    </p:spTree>
    <p:extLst>
      <p:ext uri="{BB962C8B-B14F-4D97-AF65-F5344CB8AC3E}">
        <p14:creationId xmlns:p14="http://schemas.microsoft.com/office/powerpoint/2010/main" val="3716652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129</TotalTime>
  <Words>1069</Words>
  <Application>Microsoft Office PowerPoint</Application>
  <PresentationFormat>Widescreen</PresentationFormat>
  <Paragraphs>66</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Unicode MS</vt:lpstr>
      <vt:lpstr>Book Antiqua</vt:lpstr>
      <vt:lpstr>Calibri</vt:lpstr>
      <vt:lpstr>Gill Sans MT</vt:lpstr>
      <vt:lpstr>Impact</vt:lpstr>
      <vt:lpstr>Times New Roman</vt:lpstr>
      <vt:lpstr>Badge</vt:lpstr>
      <vt:lpstr>Performance-Based Funding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Percent of Bachelor’s Graduates Enrolled or Employed ($25K+) in U.S One Year After Graduation</vt:lpstr>
      <vt:lpstr>2. Median Wages of Bachelor’s Graduates Employed Full-time in FL one year after graduation</vt:lpstr>
      <vt:lpstr>PowerPoint Presentation</vt:lpstr>
      <vt:lpstr>3.  Cost per Bachelor’s Degree </vt:lpstr>
      <vt:lpstr>PowerPoint Presentation</vt:lpstr>
      <vt:lpstr>PowerPoint Presentation</vt:lpstr>
      <vt:lpstr>4.  Six Year FTIC Graduation Rate</vt:lpstr>
      <vt:lpstr>PowerPoint Presentation</vt:lpstr>
      <vt:lpstr>5. Academic Progress Rate</vt:lpstr>
      <vt:lpstr>6.  Bachelor’s Degrees within Programs of Strategic Emphasis</vt:lpstr>
      <vt:lpstr>7. University Access Rate</vt:lpstr>
      <vt:lpstr>8. Graduate Degrees within Programs of Strategic Emphasis</vt:lpstr>
      <vt:lpstr>9. Number of Faculty Awards</vt:lpstr>
      <vt:lpstr>10.  Licenses and Options</vt:lpstr>
      <vt:lpstr>PowerPoint Presentation</vt:lpstr>
      <vt:lpstr>PowerPoint Presentation</vt:lpstr>
      <vt:lpstr>PowerPoint Presentation</vt:lpstr>
      <vt:lpstr>PowerPoint Presentation</vt:lpstr>
      <vt:lpstr>ALBERT EINSTEIN</vt:lpstr>
    </vt:vector>
  </TitlesOfParts>
  <Company>University of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Performance-Based Funding System</dc:title>
  <dc:creator>Glover,Joseph</dc:creator>
  <cp:lastModifiedBy>Blankenship, Anne</cp:lastModifiedBy>
  <cp:revision>21</cp:revision>
  <dcterms:created xsi:type="dcterms:W3CDTF">2016-11-22T16:34:54Z</dcterms:created>
  <dcterms:modified xsi:type="dcterms:W3CDTF">2017-06-06T14:49:34Z</dcterms:modified>
</cp:coreProperties>
</file>